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87" r:id="rId3"/>
    <p:sldId id="258" r:id="rId4"/>
    <p:sldId id="259" r:id="rId5"/>
    <p:sldId id="260" r:id="rId6"/>
    <p:sldId id="264" r:id="rId7"/>
    <p:sldId id="261" r:id="rId8"/>
    <p:sldId id="262" r:id="rId9"/>
    <p:sldId id="289" r:id="rId10"/>
    <p:sldId id="271" r:id="rId11"/>
    <p:sldId id="272" r:id="rId12"/>
    <p:sldId id="274" r:id="rId13"/>
    <p:sldId id="273" r:id="rId14"/>
    <p:sldId id="277" r:id="rId15"/>
    <p:sldId id="278" r:id="rId16"/>
    <p:sldId id="290" r:id="rId17"/>
    <p:sldId id="285" r:id="rId18"/>
    <p:sldId id="29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842" autoAdjust="0"/>
  </p:normalViewPr>
  <p:slideViewPr>
    <p:cSldViewPr>
      <p:cViewPr>
        <p:scale>
          <a:sx n="90" d="100"/>
          <a:sy n="90" d="100"/>
        </p:scale>
        <p:origin x="-100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63FC9-27FC-4098-9184-C436B9413405}" type="datetimeFigureOut">
              <a:rPr lang="en-US" smtClean="0"/>
              <a:t>1/22/2014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60DDE-AD8F-4D5F-961B-9ACDB637A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001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60DDE-AD8F-4D5F-961B-9ACDB637A00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347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chemical plant consists of numerous</a:t>
            </a:r>
            <a:r>
              <a:rPr lang="en-US" baseline="0" dirty="0" smtClean="0"/>
              <a:t> processing units integrated in a logical way with an over all objective of producing desired products from raw materials in most economic way.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60DDE-AD8F-4D5F-961B-9ACDB637A00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18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60DDE-AD8F-4D5F-961B-9ACDB637A00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18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60DDE-AD8F-4D5F-961B-9ACDB637A00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18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60DDE-AD8F-4D5F-961B-9ACDB637A00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18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60DDE-AD8F-4D5F-961B-9ACDB637A00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18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60DDE-AD8F-4D5F-961B-9ACDB637A00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18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260DDE-AD8F-4D5F-961B-9ACDB637A00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18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AD25-8A75-4D1E-952A-0A49998783ED}" type="datetime1">
              <a:rPr lang="en-US" smtClean="0"/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099F1-DAD6-4379-BB6D-E3704FC7F9C3}" type="datetime1">
              <a:rPr lang="en-US" smtClean="0"/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531CF-5E9C-4CAD-B8AF-2830251F0851}" type="datetime1">
              <a:rPr lang="en-US" smtClean="0"/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C2E-DE9A-490A-A25B-7AE5A628C1E2}" type="datetime1">
              <a:rPr lang="en-US" smtClean="0"/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BEC34-E246-4D1A-B9F5-74F3E25BBF7B}" type="datetime1">
              <a:rPr lang="en-US" smtClean="0"/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E2BC-DE9B-4DB9-B890-DB8C0F4CD3D4}" type="datetime1">
              <a:rPr lang="en-US" smtClean="0"/>
              <a:t>1/22/2014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3538-881D-4657-A396-885DD16133E2}" type="datetime1">
              <a:rPr lang="en-US" smtClean="0"/>
              <a:t>1/22/2014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6FE49-8226-480B-9203-E0775CB06704}" type="datetime1">
              <a:rPr lang="en-US" smtClean="0"/>
              <a:t>1/22/2014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F8FB-71EA-45EA-97D6-32DCE3255241}" type="datetime1">
              <a:rPr lang="en-US" smtClean="0"/>
              <a:t>1/22/2014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4A5B9-BED5-4CDC-ACB2-108938C472C0}" type="datetime1">
              <a:rPr lang="en-US" smtClean="0"/>
              <a:t>1/22/2014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CA7E-F07D-4625-9B28-4B6FCAB33ED3}" type="datetime1">
              <a:rPr lang="en-US" smtClean="0"/>
              <a:t>1/22/2014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2E8EF-0D62-48D9-A718-6BA9DD5F9C38}" type="datetime1">
              <a:rPr lang="en-US" smtClean="0"/>
              <a:t>1/22/2014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55626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CHE412 Process </a:t>
            </a:r>
            <a:r>
              <a:rPr lang="en-US" sz="3200" dirty="0" smtClean="0"/>
              <a:t>Dynamics</a:t>
            </a:r>
            <a:r>
              <a:rPr lang="en-US" sz="3000" dirty="0" smtClean="0"/>
              <a:t> and Control</a:t>
            </a:r>
            <a:br>
              <a:rPr lang="en-US" sz="3000" dirty="0" smtClean="0"/>
            </a:br>
            <a:r>
              <a:rPr lang="en-US" sz="2400" dirty="0" smtClean="0"/>
              <a:t>BSc (</a:t>
            </a:r>
            <a:r>
              <a:rPr lang="en-US" sz="2400" dirty="0" err="1" smtClean="0"/>
              <a:t>Engg</a:t>
            </a:r>
            <a:r>
              <a:rPr lang="en-US" sz="2400" dirty="0" smtClean="0"/>
              <a:t>) Chemical Engineering (7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Semester)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 smtClean="0">
                <a:solidFill>
                  <a:srgbClr val="0000FF"/>
                </a:solidFill>
              </a:rPr>
              <a:t>Dr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Waheed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Afzal </a:t>
            </a:r>
            <a:br>
              <a:rPr lang="en-US" sz="2400" dirty="0" smtClean="0">
                <a:solidFill>
                  <a:srgbClr val="0000FF"/>
                </a:solidFill>
              </a:rPr>
            </a:br>
            <a:r>
              <a:rPr lang="en-US" sz="2400" dirty="0" smtClean="0">
                <a:solidFill>
                  <a:srgbClr val="0000FF"/>
                </a:solidFill>
              </a:rPr>
              <a:t>Associate </a:t>
            </a:r>
            <a:r>
              <a:rPr lang="en-US" sz="2400" dirty="0">
                <a:solidFill>
                  <a:srgbClr val="0000FF"/>
                </a:solidFill>
              </a:rPr>
              <a:t>Professor </a:t>
            </a:r>
            <a:r>
              <a:rPr lang="en-US" sz="2400" dirty="0" smtClean="0">
                <a:solidFill>
                  <a:srgbClr val="0000FF"/>
                </a:solidFill>
              </a:rPr>
              <a:t>of Chemical Engineering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wa.icet@pu.edu.pk</a:t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Institute of Chemical Engineering and Technology</a:t>
            </a:r>
            <a:br>
              <a:rPr lang="en-US" sz="2400" dirty="0" smtClean="0"/>
            </a:br>
            <a:r>
              <a:rPr lang="en-US" sz="2400" dirty="0" smtClean="0"/>
              <a:t>University of the Punjab, Lahore  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37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763000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Classification of Variables 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001000" cy="480060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/>
              <a:t>Input variables</a:t>
            </a:r>
            <a:r>
              <a:rPr lang="en-US" sz="2400" dirty="0" smtClean="0"/>
              <a:t> (sometime called as load variables or LV)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smtClean="0"/>
              <a:t>Further classified as disturbances and manipulated or control variables)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 smtClean="0"/>
              <a:t>Output variables</a:t>
            </a:r>
            <a:r>
              <a:rPr lang="en-US" sz="2400" dirty="0" smtClean="0"/>
              <a:t>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smtClean="0"/>
              <a:t>Further classified into measured and unmeasured variables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smtClean="0"/>
              <a:t>Often, manipulated variable effects output variable (measured) known as controlled variable </a:t>
            </a:r>
            <a:endParaRPr lang="en-US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smtClean="0"/>
              <a:t>When an output variable is chosen as a manipulated variable, it becomes an input variable.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smtClean="0"/>
              <a:t>A manipulated variable is always </a:t>
            </a:r>
            <a:r>
              <a:rPr lang="en-US" sz="2400" dirty="0"/>
              <a:t>an input variable. </a:t>
            </a:r>
          </a:p>
        </p:txBody>
      </p:sp>
    </p:spTree>
    <p:extLst>
      <p:ext uri="{BB962C8B-B14F-4D97-AF65-F5344CB8AC3E}">
        <p14:creationId xmlns:p14="http://schemas.microsoft.com/office/powerpoint/2010/main" val="275896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763000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Design Elements in a Control 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810000" y="4343400"/>
            <a:ext cx="5257800" cy="60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Objective: </a:t>
            </a:r>
            <a:r>
              <a:rPr lang="en-US" sz="2000" i="1" dirty="0" smtClean="0"/>
              <a:t>h</a:t>
            </a:r>
            <a:r>
              <a:rPr lang="en-US" sz="2000" dirty="0" smtClean="0"/>
              <a:t> = </a:t>
            </a:r>
            <a:r>
              <a:rPr lang="en-US" sz="2000" i="1" dirty="0" err="1" smtClean="0"/>
              <a:t>h</a:t>
            </a:r>
            <a:r>
              <a:rPr lang="en-US" sz="2000" i="1" baseline="-25000" dirty="0" err="1" smtClean="0"/>
              <a:t>s</a:t>
            </a:r>
            <a:r>
              <a:rPr lang="en-US" sz="2000" i="1" baseline="-25000" dirty="0" smtClean="0"/>
              <a:t> </a:t>
            </a:r>
            <a:r>
              <a:rPr lang="en-US" sz="2000" dirty="0" smtClean="0"/>
              <a:t>(Controlled Variable or CV)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017664"/>
              </p:ext>
            </p:extLst>
          </p:nvPr>
        </p:nvGraphicFramePr>
        <p:xfrm>
          <a:off x="3920984" y="4953000"/>
          <a:ext cx="5146816" cy="15727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0040"/>
                <a:gridCol w="974194"/>
                <a:gridCol w="974194"/>
                <a:gridCol w="974194"/>
                <a:gridCol w="974194"/>
              </a:tblGrid>
              <a:tr h="841248">
                <a:tc>
                  <a:txBody>
                    <a:bodyPr/>
                    <a:lstStyle/>
                    <a:p>
                      <a:r>
                        <a:rPr lang="en-US" dirty="0" smtClean="0"/>
                        <a:t>Scenario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Contrd</a:t>
                      </a:r>
                      <a:r>
                        <a:rPr lang="en-US" dirty="0" smtClean="0"/>
                        <a:t>. Variable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Manip</a:t>
                      </a:r>
                      <a:r>
                        <a:rPr lang="en-US" dirty="0" smtClean="0"/>
                        <a:t>.</a:t>
                      </a:r>
                    </a:p>
                    <a:p>
                      <a:r>
                        <a:rPr lang="en-US" dirty="0" smtClean="0"/>
                        <a:t>Variable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Input Variable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Output Variable</a:t>
                      </a:r>
                      <a:endParaRPr lang="en-US" dirty="0"/>
                    </a:p>
                  </a:txBody>
                  <a:tcPr/>
                </a:tc>
              </a:tr>
              <a:tr h="336499">
                <a:tc>
                  <a:txBody>
                    <a:bodyPr/>
                    <a:lstStyle/>
                    <a:p>
                      <a:r>
                        <a:rPr lang="en-US" dirty="0" smtClean="0"/>
                        <a:t>1 (shown)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h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F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F</a:t>
                      </a:r>
                      <a:r>
                        <a:rPr lang="en-US" i="1" baseline="-25000" dirty="0" smtClean="0"/>
                        <a:t>i</a:t>
                      </a:r>
                      <a:endParaRPr lang="en-US" i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h</a:t>
                      </a:r>
                      <a:endParaRPr lang="en-US" i="1" dirty="0"/>
                    </a:p>
                  </a:txBody>
                  <a:tcPr/>
                </a:tc>
              </a:tr>
              <a:tr h="341173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h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/>
                        <a:t>F</a:t>
                      </a:r>
                      <a:r>
                        <a:rPr lang="en-US" i="1" baseline="-25000" dirty="0" smtClean="0"/>
                        <a:t>i</a:t>
                      </a:r>
                      <a:endParaRPr lang="en-US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/>
                        <a:t>F, h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57200" y="914400"/>
            <a:ext cx="8382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/>
              <a:t>Define Control Objective:</a:t>
            </a:r>
            <a:r>
              <a:rPr lang="en-US" sz="2000" dirty="0" smtClean="0"/>
              <a:t> what are the operational objectives of a control system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/>
              <a:t>Select Measurements: </a:t>
            </a:r>
            <a:r>
              <a:rPr lang="en-US" sz="2000" dirty="0" smtClean="0"/>
              <a:t>what variables must be measured to monitor the performance of a chemical plant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/>
              <a:t>Select Manipulated Variables:</a:t>
            </a:r>
            <a:r>
              <a:rPr lang="en-US" sz="2000" dirty="0" smtClean="0"/>
              <a:t> </a:t>
            </a:r>
            <a:r>
              <a:rPr lang="en-US" sz="2000" dirty="0"/>
              <a:t>what are the </a:t>
            </a:r>
            <a:r>
              <a:rPr lang="en-US" sz="2000" dirty="0" smtClean="0"/>
              <a:t>manipulated variables to be used to control a chemical process </a:t>
            </a: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/>
              <a:t>Select the Control Configuration:</a:t>
            </a:r>
            <a:r>
              <a:rPr lang="en-US" sz="2000" dirty="0" smtClean="0"/>
              <a:t>  information structure for measured and controlled variables. Configurations include feedback control, inferential control, feedforward control   </a:t>
            </a:r>
            <a:endParaRPr lang="en-US" sz="20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466514" y="4495800"/>
            <a:ext cx="3051560" cy="2061006"/>
            <a:chOff x="187184" y="3962400"/>
            <a:chExt cx="3692387" cy="2743200"/>
          </a:xfrm>
        </p:grpSpPr>
        <p:grpSp>
          <p:nvGrpSpPr>
            <p:cNvPr id="13" name="Group 12"/>
            <p:cNvGrpSpPr/>
            <p:nvPr/>
          </p:nvGrpSpPr>
          <p:grpSpPr>
            <a:xfrm>
              <a:off x="187184" y="3962400"/>
              <a:ext cx="3692387" cy="2743200"/>
              <a:chOff x="76200" y="1219200"/>
              <a:chExt cx="3920987" cy="2743200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76200" y="1219200"/>
                <a:ext cx="3920987" cy="2743200"/>
                <a:chOff x="76200" y="1219200"/>
                <a:chExt cx="3920987" cy="2743200"/>
              </a:xfrm>
            </p:grpSpPr>
            <p:pic>
              <p:nvPicPr>
                <p:cNvPr id="12292" name="Picture 4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200" y="1219200"/>
                  <a:ext cx="3920987" cy="2743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" name="TextBox 6"/>
                <p:cNvSpPr txBox="1"/>
                <p:nvPr/>
              </p:nvSpPr>
              <p:spPr>
                <a:xfrm>
                  <a:off x="3200400" y="2819400"/>
                  <a:ext cx="3810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i="1" dirty="0" smtClean="0"/>
                    <a:t>F</a:t>
                  </a:r>
                  <a:endParaRPr lang="en-US" b="1" i="1" dirty="0"/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990599" y="2514600"/>
                  <a:ext cx="1476192" cy="8602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i="1" dirty="0" smtClean="0"/>
                    <a:t>h                  A</a:t>
                  </a:r>
                  <a:endParaRPr lang="en-US" b="1" i="1" dirty="0"/>
                </a:p>
              </p:txBody>
            </p:sp>
          </p:grpSp>
          <p:sp>
            <p:nvSpPr>
              <p:cNvPr id="10" name="Rectangle 9"/>
              <p:cNvSpPr/>
              <p:nvPr/>
            </p:nvSpPr>
            <p:spPr>
              <a:xfrm>
                <a:off x="457200" y="1676400"/>
                <a:ext cx="1066800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1340428" y="5054912"/>
              <a:ext cx="900546" cy="51424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909362" y="4539764"/>
              <a:ext cx="529038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998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10200" y="3175337"/>
            <a:ext cx="26492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/>
              <a:t>Input </a:t>
            </a:r>
            <a:r>
              <a:rPr lang="en-US" sz="3000" b="1" dirty="0" smtClean="0"/>
              <a:t>variables </a:t>
            </a:r>
          </a:p>
          <a:p>
            <a:r>
              <a:rPr lang="en-US" sz="3000" i="1" dirty="0" smtClean="0"/>
              <a:t>F</a:t>
            </a:r>
            <a:r>
              <a:rPr lang="en-US" sz="3000" i="1" baseline="-25000" dirty="0" smtClean="0"/>
              <a:t>i</a:t>
            </a:r>
            <a:r>
              <a:rPr lang="en-US" sz="3000" dirty="0" smtClean="0"/>
              <a:t>, </a:t>
            </a:r>
            <a:r>
              <a:rPr lang="en-US" sz="3000" i="1" dirty="0" err="1" smtClean="0"/>
              <a:t>F</a:t>
            </a:r>
            <a:r>
              <a:rPr lang="en-US" sz="3000" i="1" baseline="-25000" dirty="0" err="1" smtClean="0"/>
              <a:t>s</a:t>
            </a:r>
            <a:r>
              <a:rPr lang="en-US" sz="3000" baseline="-25000" dirty="0" err="1" smtClean="0"/>
              <a:t>t</a:t>
            </a:r>
            <a:r>
              <a:rPr lang="en-US" sz="3000" dirty="0" smtClean="0"/>
              <a:t>, </a:t>
            </a:r>
            <a:r>
              <a:rPr lang="en-US" sz="3000" i="1" dirty="0" smtClean="0"/>
              <a:t>T</a:t>
            </a:r>
            <a:r>
              <a:rPr lang="en-US" sz="3000" baseline="-25000" dirty="0" smtClean="0"/>
              <a:t>i</a:t>
            </a:r>
            <a:r>
              <a:rPr lang="en-US" sz="3000" dirty="0" smtClean="0"/>
              <a:t>, (</a:t>
            </a:r>
            <a:r>
              <a:rPr lang="en-US" sz="3000" i="1" dirty="0" smtClean="0"/>
              <a:t>F</a:t>
            </a:r>
            <a:r>
              <a:rPr lang="en-US" sz="3000" dirty="0" smtClean="0"/>
              <a:t>) </a:t>
            </a:r>
            <a:endParaRPr lang="en-US" sz="3000" dirty="0"/>
          </a:p>
        </p:txBody>
      </p:sp>
      <p:sp>
        <p:nvSpPr>
          <p:cNvPr id="7" name="Rectangle 6"/>
          <p:cNvSpPr/>
          <p:nvPr/>
        </p:nvSpPr>
        <p:spPr>
          <a:xfrm>
            <a:off x="5410200" y="4318337"/>
            <a:ext cx="29393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/>
              <a:t>Output variables </a:t>
            </a:r>
          </a:p>
          <a:p>
            <a:r>
              <a:rPr lang="en-US" sz="3000" i="1" dirty="0" smtClean="0"/>
              <a:t>F</a:t>
            </a:r>
            <a:r>
              <a:rPr lang="en-US" sz="3000" dirty="0" smtClean="0"/>
              <a:t>, </a:t>
            </a:r>
            <a:r>
              <a:rPr lang="en-US" sz="3000" i="1" dirty="0" smtClean="0"/>
              <a:t>T</a:t>
            </a:r>
            <a:r>
              <a:rPr lang="en-US" sz="3000" dirty="0" smtClean="0"/>
              <a:t>, </a:t>
            </a:r>
            <a:r>
              <a:rPr lang="en-US" sz="3000" i="1" dirty="0" smtClean="0"/>
              <a:t>h</a:t>
            </a:r>
            <a:r>
              <a:rPr lang="en-US" sz="3000" dirty="0" smtClean="0"/>
              <a:t> </a:t>
            </a:r>
            <a:endParaRPr lang="en-US" sz="3000" dirty="0"/>
          </a:p>
        </p:txBody>
      </p:sp>
      <p:sp>
        <p:nvSpPr>
          <p:cNvPr id="8" name="Rectangle 7"/>
          <p:cNvSpPr/>
          <p:nvPr/>
        </p:nvSpPr>
        <p:spPr>
          <a:xfrm>
            <a:off x="5410200" y="1550074"/>
            <a:ext cx="3056606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/>
              <a:t>Control Objective </a:t>
            </a:r>
          </a:p>
          <a:p>
            <a:r>
              <a:rPr lang="en-US" sz="3000" i="1" dirty="0" smtClean="0"/>
              <a:t>(a) T = </a:t>
            </a:r>
            <a:r>
              <a:rPr lang="en-US" sz="3000" i="1" dirty="0" err="1" smtClean="0"/>
              <a:t>T</a:t>
            </a:r>
            <a:r>
              <a:rPr lang="en-US" sz="3000" i="1" baseline="-25000" dirty="0" err="1" smtClean="0"/>
              <a:t>s</a:t>
            </a:r>
            <a:endParaRPr lang="en-US" sz="3000" i="1" baseline="-25000" dirty="0" smtClean="0"/>
          </a:p>
          <a:p>
            <a:r>
              <a:rPr lang="en-US" sz="3000" i="1" dirty="0" smtClean="0"/>
              <a:t>(b) h = </a:t>
            </a:r>
            <a:r>
              <a:rPr lang="en-US" sz="3000" i="1" dirty="0" err="1" smtClean="0"/>
              <a:t>h</a:t>
            </a:r>
            <a:r>
              <a:rPr lang="en-US" sz="3000" i="1" baseline="-25000" dirty="0" err="1" smtClean="0"/>
              <a:t>s</a:t>
            </a:r>
            <a:r>
              <a:rPr lang="en-US" sz="3000" i="1" dirty="0" smtClean="0"/>
              <a:t> </a:t>
            </a:r>
            <a:endParaRPr lang="en-US" sz="3000" i="1" dirty="0"/>
          </a:p>
        </p:txBody>
      </p:sp>
      <p:grpSp>
        <p:nvGrpSpPr>
          <p:cNvPr id="22" name="Group 21"/>
          <p:cNvGrpSpPr/>
          <p:nvPr/>
        </p:nvGrpSpPr>
        <p:grpSpPr>
          <a:xfrm>
            <a:off x="152399" y="457200"/>
            <a:ext cx="4572000" cy="6400800"/>
            <a:chOff x="152399" y="129281"/>
            <a:chExt cx="4572000" cy="6652519"/>
          </a:xfrm>
        </p:grpSpPr>
        <p:grpSp>
          <p:nvGrpSpPr>
            <p:cNvPr id="19" name="Group 18"/>
            <p:cNvGrpSpPr/>
            <p:nvPr/>
          </p:nvGrpSpPr>
          <p:grpSpPr>
            <a:xfrm>
              <a:off x="152399" y="129281"/>
              <a:ext cx="4572000" cy="6652519"/>
              <a:chOff x="152399" y="129281"/>
              <a:chExt cx="4572000" cy="6652519"/>
            </a:xfrm>
          </p:grpSpPr>
          <p:pic>
            <p:nvPicPr>
              <p:cNvPr id="5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460" t="18073" r="57644" b="14654"/>
              <a:stretch/>
            </p:blipFill>
            <p:spPr bwMode="auto">
              <a:xfrm>
                <a:off x="152399" y="129281"/>
                <a:ext cx="4572000" cy="66525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2667000" y="1383268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/>
                  <a:t>F, T</a:t>
                </a:r>
                <a:endParaRPr lang="en-US" b="1" i="1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85800" y="2514600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err="1" smtClean="0"/>
                  <a:t>F</a:t>
                </a:r>
                <a:r>
                  <a:rPr lang="en-US" b="1" i="1" baseline="-25000" dirty="0" err="1" smtClean="0"/>
                  <a:t>st</a:t>
                </a:r>
                <a:endParaRPr lang="en-US" b="1" i="1" baseline="-25000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762000" y="1143000"/>
                <a:ext cx="1371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/>
                  <a:t>h                A</a:t>
                </a:r>
                <a:endParaRPr lang="en-US" b="1" i="1" baseline="-25000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200400" y="5257800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/>
                  <a:t>F, T</a:t>
                </a:r>
                <a:endParaRPr lang="en-US" b="1" i="1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219200" y="4953000"/>
                <a:ext cx="1371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smtClean="0"/>
                  <a:t>h                A</a:t>
                </a:r>
                <a:endParaRPr lang="en-US" b="1" i="1" baseline="-25000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85800" y="6019800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 err="1" smtClean="0"/>
                  <a:t>F</a:t>
                </a:r>
                <a:r>
                  <a:rPr lang="en-US" b="1" i="1" baseline="-25000" dirty="0" err="1" smtClean="0"/>
                  <a:t>st</a:t>
                </a:r>
                <a:endParaRPr lang="en-US" b="1" i="1" baseline="-25000" dirty="0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685800" y="457200"/>
              <a:ext cx="6096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09600" y="4202668"/>
              <a:ext cx="609600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2514600" y="5791200"/>
            <a:ext cx="600205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 smtClean="0"/>
              <a:t>Temperature and level control in a stirred tank heater (Stephanopoulos, 1984) </a:t>
            </a:r>
            <a:endParaRPr lang="en-US" sz="2500" dirty="0"/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1313149" y="76200"/>
            <a:ext cx="7678451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Design Elements in a Control </a:t>
            </a:r>
            <a:endParaRPr 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06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60084" y="304800"/>
            <a:ext cx="7874316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Control Configurations in a Distillation Column  </a:t>
            </a:r>
            <a:endParaRPr lang="en-US" sz="3200" dirty="0">
              <a:solidFill>
                <a:srgbClr val="0000FF"/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6" t="17922" r="19157" b="18181"/>
          <a:stretch/>
        </p:blipFill>
        <p:spPr bwMode="auto">
          <a:xfrm>
            <a:off x="0" y="1524000"/>
            <a:ext cx="5705706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181600" y="1627525"/>
            <a:ext cx="3657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/>
              <a:t>Define Control Objective: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95 % top product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/>
              <a:t>Select Measurements: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composition of Distillate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/>
              <a:t>Select Manipulated variables: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Reflux ratio</a:t>
            </a:r>
            <a:r>
              <a:rPr lang="en-US" sz="2000" b="1" dirty="0" smtClean="0"/>
              <a:t> </a:t>
            </a:r>
            <a:endParaRPr lang="en-US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/>
              <a:t>Select the Control Configuration:</a:t>
            </a:r>
            <a:r>
              <a:rPr lang="en-US" sz="2000" dirty="0" smtClean="0"/>
              <a:t>  feedback control</a:t>
            </a:r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>
            <a:off x="1143000" y="6107668"/>
            <a:ext cx="2480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(Stephanopoulos, 1984) </a:t>
            </a:r>
          </a:p>
        </p:txBody>
      </p:sp>
    </p:spTree>
    <p:extLst>
      <p:ext uri="{BB962C8B-B14F-4D97-AF65-F5344CB8AC3E}">
        <p14:creationId xmlns:p14="http://schemas.microsoft.com/office/powerpoint/2010/main" val="89689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60084" y="304800"/>
            <a:ext cx="7874316" cy="838200"/>
          </a:xfrm>
        </p:spPr>
        <p:txBody>
          <a:bodyPr>
            <a:normAutofit fontScale="90000"/>
          </a:bodyPr>
          <a:lstStyle/>
          <a:p>
            <a:r>
              <a:rPr lang="en-US" sz="3200" dirty="0" err="1" smtClean="0">
                <a:solidFill>
                  <a:srgbClr val="0000FF"/>
                </a:solidFill>
              </a:rPr>
              <a:t>Feedforward</a:t>
            </a:r>
            <a:r>
              <a:rPr lang="en-US" sz="3200" dirty="0" smtClean="0">
                <a:solidFill>
                  <a:srgbClr val="0000FF"/>
                </a:solidFill>
              </a:rPr>
              <a:t> Control Configuration in a Distillation Column  </a:t>
            </a:r>
            <a:endParaRPr lang="en-US" sz="3200" dirty="0">
              <a:solidFill>
                <a:srgbClr val="0000FF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1" t="27056" r="22484" b="11255"/>
          <a:stretch/>
        </p:blipFill>
        <p:spPr bwMode="auto">
          <a:xfrm>
            <a:off x="2133600" y="1524000"/>
            <a:ext cx="4844716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143000" y="6107668"/>
            <a:ext cx="2480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(Stephanopoulos, 1984)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456056" y="2743200"/>
            <a:ext cx="1318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Control </a:t>
            </a:r>
            <a:r>
              <a:rPr lang="en-US" b="1" i="1" dirty="0" err="1" smtClean="0">
                <a:solidFill>
                  <a:srgbClr val="00B050"/>
                </a:solidFill>
              </a:rPr>
              <a:t>x</a:t>
            </a:r>
            <a:r>
              <a:rPr lang="en-US" b="1" i="1" baseline="-25000" dirty="0" err="1" smtClean="0">
                <a:solidFill>
                  <a:srgbClr val="00B050"/>
                </a:solidFill>
              </a:rPr>
              <a:t>D</a:t>
            </a:r>
            <a:endParaRPr lang="en-US" b="1" i="1" baseline="-25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99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60084" y="304800"/>
            <a:ext cx="7874316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Inferential Control in a Distillation Column  </a:t>
            </a:r>
            <a:endParaRPr lang="en-US" sz="3200" dirty="0">
              <a:solidFill>
                <a:srgbClr val="0000FF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3" t="19643" r="19237" b="11038"/>
          <a:stretch/>
        </p:blipFill>
        <p:spPr bwMode="auto">
          <a:xfrm>
            <a:off x="1600200" y="1467592"/>
            <a:ext cx="5605154" cy="5070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143000" y="6107668"/>
            <a:ext cx="2480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(Stephanopoulos, 1984)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72200" y="1676400"/>
            <a:ext cx="2385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Control Objective: </a:t>
            </a:r>
            <a:r>
              <a:rPr lang="en-US" b="1" i="1" dirty="0" err="1" smtClean="0"/>
              <a:t>x</a:t>
            </a:r>
            <a:r>
              <a:rPr lang="en-US" b="1" i="1" baseline="-25000" dirty="0" err="1" smtClean="0"/>
              <a:t>D</a:t>
            </a:r>
            <a:endParaRPr lang="en-US" b="1" i="1" baseline="-250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5334000" y="4507468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Unmeasured input = </a:t>
            </a:r>
          </a:p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dirty="0" smtClean="0"/>
              <a:t> (secondary measurements) </a:t>
            </a:r>
            <a:endParaRPr lang="en-US" sz="2400" b="1" i="1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94575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974068" y="3599121"/>
            <a:ext cx="4976773" cy="2954079"/>
            <a:chOff x="3974068" y="3581400"/>
            <a:chExt cx="4976773" cy="295407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89" t="11960" r="18085" b="41888"/>
            <a:stretch/>
          </p:blipFill>
          <p:spPr bwMode="auto">
            <a:xfrm>
              <a:off x="4380614" y="3581400"/>
              <a:ext cx="4570227" cy="29540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/>
                <p:cNvSpPr/>
                <p:nvPr/>
              </p:nvSpPr>
              <p:spPr>
                <a:xfrm rot="16200000">
                  <a:off x="3891673" y="3967873"/>
                  <a:ext cx="53412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az-Cyrl-AZ" i="0">
                          <a:latin typeface="Cambria Math"/>
                        </a:rPr>
                        <m:t>Є</m:t>
                      </m:r>
                    </m:oMath>
                  </a14:m>
                  <a:r>
                    <a:rPr lang="en-US" dirty="0" smtClean="0"/>
                    <a:t>(t)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3891673" y="3967873"/>
                  <a:ext cx="534121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8333" t="-10227" r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85800"/>
                <a:ext cx="8229600" cy="5345667"/>
              </a:xfrm>
            </p:spPr>
            <p:txBody>
              <a:bodyPr>
                <a:noAutofit/>
              </a:bodyPr>
              <a:lstStyle/>
              <a:p>
                <a:r>
                  <a:rPr lang="en-US" sz="2500" dirty="0" smtClean="0"/>
                  <a:t>Proportional: </a:t>
                </a:r>
              </a:p>
              <a:p>
                <a:pPr marL="0" indent="0">
                  <a:buNone/>
                </a:pPr>
                <a:r>
                  <a:rPr lang="en-US" sz="2500" i="1" dirty="0"/>
                  <a:t>	</a:t>
                </a:r>
                <a:r>
                  <a:rPr lang="en-US" sz="2500" i="1" dirty="0" smtClean="0"/>
                  <a:t>	c(t) = K</a:t>
                </a:r>
                <a:r>
                  <a:rPr lang="en-US" sz="2500" i="1" baseline="-25000" dirty="0" smtClean="0"/>
                  <a:t>c</a:t>
                </a:r>
                <a:r>
                  <a:rPr lang="en-US" sz="2500" i="1" dirty="0" smtClean="0"/>
                  <a:t> </a:t>
                </a:r>
                <a:r>
                  <a:rPr lang="az-Cyrl-AZ" sz="2500" i="1" dirty="0" smtClean="0"/>
                  <a:t>Є</a:t>
                </a:r>
                <a:r>
                  <a:rPr lang="en-US" sz="2500" i="1" dirty="0" smtClean="0"/>
                  <a:t>(t) + </a:t>
                </a:r>
                <a:r>
                  <a:rPr lang="en-US" sz="2500" i="1" dirty="0" err="1" smtClean="0"/>
                  <a:t>c</a:t>
                </a:r>
                <a:r>
                  <a:rPr lang="en-US" sz="2500" i="1" baseline="-25000" dirty="0" err="1" smtClean="0"/>
                  <a:t>s</a:t>
                </a:r>
                <a:endParaRPr lang="en-US" sz="2500" i="1" baseline="-25000" dirty="0" smtClean="0"/>
              </a:p>
              <a:p>
                <a:r>
                  <a:rPr lang="en-US" sz="2500" dirty="0" smtClean="0"/>
                  <a:t>Proportional-Integral: </a:t>
                </a:r>
                <a:endParaRPr lang="en-US" sz="2500" i="1" baseline="-25000" dirty="0" smtClean="0"/>
              </a:p>
              <a:p>
                <a:pPr marL="0" indent="0">
                  <a:buNone/>
                </a:pPr>
                <a:r>
                  <a:rPr lang="en-US" sz="2500" b="0" dirty="0" smtClean="0"/>
                  <a:t>		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5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sz="250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5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sz="2500" b="0" i="1" smtClean="0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az-Cyrl-AZ" sz="2500" i="1" smtClean="0">
                        <a:latin typeface="Cambria Math"/>
                      </a:rPr>
                      <m:t>Є</m:t>
                    </m:r>
                    <m:d>
                      <m:dPr>
                        <m:ctrlPr>
                          <a:rPr lang="en-US" sz="25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sz="25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5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5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500" i="1"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sz="25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500" i="1">
                                <a:latin typeface="Cambria Math"/>
                              </a:rPr>
                              <m:t>τ</m:t>
                            </m:r>
                          </m:e>
                          <m:sub>
                            <m:r>
                              <a:rPr lang="en-US" sz="2500" b="0" i="1" smtClean="0">
                                <a:latin typeface="Cambria Math"/>
                              </a:rPr>
                              <m:t>𝐼</m:t>
                            </m:r>
                          </m:sub>
                        </m:sSub>
                      </m:den>
                    </m:f>
                    <m:nary>
                      <m:naryPr>
                        <m:limLoc m:val="undOvr"/>
                        <m:ctrlPr>
                          <a:rPr lang="en-US" sz="2500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500" b="0" i="1" smtClean="0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sz="2500" b="0" i="1" smtClean="0">
                            <a:latin typeface="Cambria Math"/>
                          </a:rPr>
                          <m:t>𝑡</m:t>
                        </m:r>
                      </m:sup>
                      <m:e>
                        <m:r>
                          <a:rPr lang="az-Cyrl-AZ" sz="2500" b="0" i="1" smtClean="0">
                            <a:latin typeface="Cambria Math"/>
                          </a:rPr>
                          <m:t>Є</m:t>
                        </m:r>
                        <m:d>
                          <m:dPr>
                            <m:ctrlPr>
                              <a:rPr lang="en-US" sz="25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500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sz="2500" b="0" i="1" smtClean="0">
                            <a:latin typeface="Cambria Math"/>
                          </a:rPr>
                          <m:t>𝑑𝑡</m:t>
                        </m:r>
                        <m:r>
                          <a:rPr lang="en-US" sz="2500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5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500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500" b="0" i="1" smtClean="0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500" i="1" dirty="0" smtClean="0"/>
                  <a:t> </a:t>
                </a:r>
                <a:endParaRPr lang="en-US" sz="2500" i="1" dirty="0"/>
              </a:p>
              <a:p>
                <a:r>
                  <a:rPr lang="en-US" sz="2500" dirty="0" smtClean="0"/>
                  <a:t>Proportional-Integral-Derivative:</a:t>
                </a:r>
                <a:endParaRPr lang="en-US" sz="2500" i="1" baseline="-25000" dirty="0"/>
              </a:p>
              <a:p>
                <a:pPr marL="0" indent="0">
                  <a:buNone/>
                </a:pPr>
                <a:r>
                  <a:rPr lang="en-US" sz="2500" dirty="0"/>
                  <a:t>	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5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sz="25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5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500" i="1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sz="2500" i="1">
                            <a:latin typeface="Cambria Math"/>
                          </a:rPr>
                          <m:t>𝑐</m:t>
                        </m:r>
                      </m:sub>
                    </m:sSub>
                    <m:r>
                      <a:rPr lang="az-Cyrl-AZ" sz="2500" i="1">
                        <a:latin typeface="Cambria Math"/>
                      </a:rPr>
                      <m:t>Є</m:t>
                    </m:r>
                    <m:d>
                      <m:dPr>
                        <m:ctrlPr>
                          <a:rPr lang="en-US" sz="25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i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sz="25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5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5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500" i="1"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l-GR" sz="25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500" i="1">
                                <a:latin typeface="Cambria Math"/>
                              </a:rPr>
                              <m:t>τ</m:t>
                            </m:r>
                          </m:e>
                          <m:sub>
                            <m:r>
                              <a:rPr lang="en-US" sz="2500" i="1">
                                <a:latin typeface="Cambria Math"/>
                              </a:rPr>
                              <m:t>𝐼</m:t>
                            </m:r>
                          </m:sub>
                        </m:sSub>
                      </m:den>
                    </m:f>
                    <m:nary>
                      <m:naryPr>
                        <m:limLoc m:val="undOvr"/>
                        <m:ctrlPr>
                          <a:rPr lang="en-US" sz="25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500" i="1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sz="2500" i="1">
                            <a:latin typeface="Cambria Math"/>
                          </a:rPr>
                          <m:t>𝑡</m:t>
                        </m:r>
                      </m:sup>
                      <m:e>
                        <m:r>
                          <a:rPr lang="az-Cyrl-AZ" sz="2500" i="1">
                            <a:latin typeface="Cambria Math"/>
                          </a:rPr>
                          <m:t>Є</m:t>
                        </m:r>
                        <m:d>
                          <m:dPr>
                            <m:ctrlPr>
                              <a:rPr lang="en-US" sz="25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500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sz="2500" i="1">
                            <a:latin typeface="Cambria Math"/>
                          </a:rPr>
                          <m:t>𝑑𝑡</m:t>
                        </m:r>
                        <m:r>
                          <a:rPr lang="en-US" sz="2500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5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500" i="1"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  <m:sSub>
                          <m:sSubPr>
                            <m:ctrlPr>
                              <a:rPr lang="el-GR" sz="25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500" i="1">
                                <a:latin typeface="Cambria Math"/>
                              </a:rPr>
                              <m:t>τ</m:t>
                            </m:r>
                          </m:e>
                          <m:sub>
                            <m:r>
                              <a:rPr lang="en-US" sz="2500" i="1">
                                <a:latin typeface="Cambria Math"/>
                              </a:rPr>
                              <m:t>𝐼</m:t>
                            </m:r>
                            <m:r>
                              <a:rPr lang="en-US" sz="2500" b="0" i="1" smtClean="0">
                                <a:latin typeface="Cambria Math"/>
                              </a:rPr>
                              <m:t>  </m:t>
                            </m:r>
                          </m:sub>
                        </m:sSub>
                        <m:box>
                          <m:boxPr>
                            <m:ctrlPr>
                              <a:rPr lang="en-US" sz="2500" i="1" smtClean="0">
                                <a:latin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50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brk m:alnAt="63"/>
                                  </m:rPr>
                                  <a:rPr lang="en-US" sz="2500" i="1" smtClean="0">
                                    <a:latin typeface="Cambria Math"/>
                                  </a:rPr>
                                  <m:t>𝑑</m:t>
                                </m:r>
                                <m:r>
                                  <a:rPr lang="az-Cyrl-AZ" sz="2500" i="1">
                                    <a:latin typeface="Cambria Math"/>
                                  </a:rPr>
                                  <m:t>Є</m:t>
                                </m:r>
                              </m:num>
                              <m:den>
                                <m:r>
                                  <m:rPr>
                                    <m:brk m:alnAt="63"/>
                                  </m:rPr>
                                  <a:rPr lang="en-US" sz="2500" i="1" smtClean="0">
                                    <a:latin typeface="Cambria Math"/>
                                  </a:rPr>
                                  <m:t>𝑑</m:t>
                                </m:r>
                                <m:r>
                                  <a:rPr lang="en-US" sz="2500" b="0" i="1" smtClean="0">
                                    <a:latin typeface="Cambria Math"/>
                                  </a:rPr>
                                  <m:t>𝑡</m:t>
                                </m:r>
                              </m:den>
                            </m:f>
                          </m:e>
                        </m:box>
                        <m:r>
                          <a:rPr lang="en-US" sz="2500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5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500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e>
                    </m:nary>
                  </m:oMath>
                </a14:m>
                <a:endParaRPr lang="en-US" sz="2500" dirty="0" smtClean="0"/>
              </a:p>
              <a:p>
                <a:pPr marL="0" indent="0">
                  <a:buNone/>
                </a:pPr>
                <a:r>
                  <a:rPr lang="en-US" sz="2500" i="1" dirty="0" smtClean="0"/>
                  <a:t>Nomenclature </a:t>
                </a:r>
                <a:endParaRPr lang="en-US" sz="2500" i="1" dirty="0"/>
              </a:p>
              <a:p>
                <a:pPr marL="0" indent="0">
                  <a:buNone/>
                </a:pPr>
                <a:r>
                  <a:rPr lang="en-US" sz="2500" dirty="0" smtClean="0"/>
                  <a:t>actuating output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sz="25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500" dirty="0" smtClean="0"/>
                  <a:t>, </a:t>
                </a:r>
              </a:p>
              <a:p>
                <a:pPr marL="0" indent="0">
                  <a:buNone/>
                </a:pPr>
                <a:r>
                  <a:rPr lang="en-US" sz="2500" dirty="0" smtClean="0"/>
                  <a:t>error </a:t>
                </a:r>
                <a14:m>
                  <m:oMath xmlns:m="http://schemas.openxmlformats.org/officeDocument/2006/math">
                    <m:r>
                      <a:rPr lang="az-Cyrl-AZ" sz="2500" i="1">
                        <a:latin typeface="Cambria Math"/>
                      </a:rPr>
                      <m:t>Є</m:t>
                    </m:r>
                    <m:d>
                      <m:dPr>
                        <m:ctrlPr>
                          <a:rPr lang="en-US" sz="25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5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500" dirty="0" smtClean="0"/>
                  <a:t>, </a:t>
                </a:r>
              </a:p>
              <a:p>
                <a:pPr marL="0" indent="0">
                  <a:buNone/>
                </a:pPr>
                <a:r>
                  <a:rPr lang="en-US" sz="2500" dirty="0" smtClean="0"/>
                  <a:t>gain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500" i="1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sz="2500" i="1">
                            <a:latin typeface="Cambria Math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500" dirty="0" smtClean="0"/>
                  <a:t>, </a:t>
                </a:r>
              </a:p>
              <a:p>
                <a:pPr marL="0" indent="0">
                  <a:buNone/>
                </a:pPr>
                <a:r>
                  <a:rPr lang="en-US" sz="2500" dirty="0" smtClean="0"/>
                  <a:t>time constant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5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500" i="1">
                            <a:latin typeface="Cambria Math"/>
                          </a:rPr>
                          <m:t>τ</m:t>
                        </m:r>
                      </m:e>
                      <m:sub>
                        <m:r>
                          <a:rPr lang="en-US" sz="2500" i="1">
                            <a:latin typeface="Cambria Math"/>
                          </a:rPr>
                          <m:t>𝐼</m:t>
                        </m:r>
                        <m:r>
                          <a:rPr lang="en-US" sz="2500" i="1">
                            <a:latin typeface="Cambria Math"/>
                          </a:rPr>
                          <m:t>  </m:t>
                        </m:r>
                      </m:sub>
                    </m:sSub>
                  </m:oMath>
                </a14:m>
                <a:r>
                  <a:rPr lang="en-US" sz="2500" dirty="0"/>
                  <a:t> </a:t>
                </a:r>
                <a:r>
                  <a:rPr lang="en-US" sz="2500" dirty="0" smtClean="0"/>
                  <a:t>   </a:t>
                </a:r>
                <a:endParaRPr lang="en-US" sz="2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85800"/>
                <a:ext cx="8229600" cy="5345667"/>
              </a:xfrm>
              <a:blipFill rotWithShape="1">
                <a:blip r:embed="rId4"/>
                <a:stretch>
                  <a:fillRect l="-1185" t="-799" b="-67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33600" y="228600"/>
            <a:ext cx="5867400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Types of Feedback Controllers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63186" y="6413202"/>
            <a:ext cx="2480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(Stephanopoulos, 1984)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0662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5" t="24459" r="35065" b="22944"/>
          <a:stretch/>
        </p:blipFill>
        <p:spPr bwMode="auto">
          <a:xfrm>
            <a:off x="3905991" y="3286496"/>
            <a:ext cx="5113517" cy="3038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229600" cy="5345667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The process (chemical or physical)</a:t>
            </a:r>
          </a:p>
          <a:p>
            <a:r>
              <a:rPr lang="en-US" sz="2800" dirty="0" smtClean="0"/>
              <a:t>Measuring instruments and sensors (inputs, outputs)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what are the sensors for measuring T, P, F, h, x, </a:t>
            </a:r>
            <a:r>
              <a:rPr lang="en-US" sz="2800" dirty="0" err="1" smtClean="0"/>
              <a:t>etc</a:t>
            </a:r>
            <a:r>
              <a:rPr lang="en-US" sz="2800" dirty="0" smtClean="0"/>
              <a:t>?</a:t>
            </a:r>
          </a:p>
          <a:p>
            <a:r>
              <a:rPr lang="en-US" sz="2800" dirty="0" smtClean="0"/>
              <a:t>Transducers (converts measurements to current/ voltage)</a:t>
            </a:r>
          </a:p>
          <a:p>
            <a:r>
              <a:rPr lang="en-US" sz="2800" dirty="0" smtClean="0"/>
              <a:t>Transmission lines/ amplifier </a:t>
            </a:r>
          </a:p>
          <a:p>
            <a:r>
              <a:rPr lang="en-US" sz="2800" dirty="0" smtClean="0"/>
              <a:t>The controller (intelligence) </a:t>
            </a:r>
          </a:p>
          <a:p>
            <a:r>
              <a:rPr lang="en-US" sz="2800" dirty="0" smtClean="0"/>
              <a:t>The final control element </a:t>
            </a:r>
          </a:p>
          <a:p>
            <a:r>
              <a:rPr lang="en-US" sz="2800" dirty="0" smtClean="0"/>
              <a:t>Recording/ display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elements </a:t>
            </a:r>
          </a:p>
          <a:p>
            <a:pPr marL="0" indent="0">
              <a:buNone/>
            </a:pPr>
            <a:endParaRPr lang="en-US" sz="2800" b="1" dirty="0" smtClean="0"/>
          </a:p>
          <a:p>
            <a:pPr marL="0" indent="0">
              <a:buNone/>
            </a:pPr>
            <a:r>
              <a:rPr lang="en-US" sz="2800" b="1" dirty="0" smtClean="0"/>
              <a:t>Recall</a:t>
            </a:r>
            <a:r>
              <a:rPr lang="en-US" sz="2800" dirty="0" smtClean="0"/>
              <a:t> Process </a:t>
            </a:r>
          </a:p>
          <a:p>
            <a:pPr marL="0" indent="0">
              <a:buNone/>
            </a:pPr>
            <a:r>
              <a:rPr lang="en-US" sz="2800" dirty="0" smtClean="0"/>
              <a:t>Instrumentation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60084" y="304800"/>
            <a:ext cx="7874316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Hardware for a Process Control System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10528" y="6412468"/>
            <a:ext cx="2480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(Stephanopoulos, 1984) </a:t>
            </a:r>
          </a:p>
        </p:txBody>
      </p:sp>
    </p:spTree>
    <p:extLst>
      <p:ext uri="{BB962C8B-B14F-4D97-AF65-F5344CB8AC3E}">
        <p14:creationId xmlns:p14="http://schemas.microsoft.com/office/powerpoint/2010/main" val="429294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5875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Week 1</a:t>
            </a:r>
            <a:r>
              <a:rPr lang="en-US" b="1" dirty="0" smtClean="0">
                <a:solidFill>
                  <a:srgbClr val="0000FF"/>
                </a:solidFill>
              </a:rPr>
              <a:t/>
            </a:r>
            <a:br>
              <a:rPr lang="en-US" b="1" dirty="0" smtClean="0">
                <a:solidFill>
                  <a:srgbClr val="0000FF"/>
                </a:solidFill>
              </a:rPr>
            </a:br>
            <a:r>
              <a:rPr lang="en-US" b="1" dirty="0" smtClean="0">
                <a:solidFill>
                  <a:srgbClr val="0000FF"/>
                </a:solidFill>
              </a:rPr>
              <a:t>Weekly </a:t>
            </a:r>
            <a:r>
              <a:rPr lang="en-US" b="1" dirty="0">
                <a:solidFill>
                  <a:srgbClr val="0000FF"/>
                </a:solidFill>
              </a:rPr>
              <a:t>Take-Home Assignment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167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smtClean="0"/>
              <a:t>Introduction to Process Dynamics and Control </a:t>
            </a:r>
          </a:p>
          <a:p>
            <a:pPr marL="0" indent="0">
              <a:buNone/>
            </a:pPr>
            <a:r>
              <a:rPr lang="en-US" sz="3000" dirty="0" smtClean="0"/>
              <a:t>Chapter 1-3, Pages </a:t>
            </a:r>
            <a:r>
              <a:rPr lang="en-US" sz="3000" dirty="0"/>
              <a:t>1-41 (Stephanopoulos, 1984)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3429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Problems </a:t>
            </a:r>
            <a:r>
              <a:rPr lang="en-US" sz="2800" dirty="0" smtClean="0"/>
              <a:t>for Part I (page 36-41) PI.1 to 1.10 of Stephanopoulos (1984</a:t>
            </a:r>
            <a:r>
              <a:rPr lang="en-US" sz="2800" dirty="0" smtClean="0"/>
              <a:t>)</a:t>
            </a:r>
          </a:p>
          <a:p>
            <a:endParaRPr lang="en-US" sz="2800" dirty="0"/>
          </a:p>
          <a:p>
            <a:r>
              <a:rPr lang="en-US" sz="3600" b="1" dirty="0" smtClean="0">
                <a:solidFill>
                  <a:srgbClr val="C00000"/>
                </a:solidFill>
              </a:rPr>
              <a:t>Submit before Friday </a:t>
            </a:r>
          </a:p>
          <a:p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1302327" y="4953000"/>
            <a:ext cx="69272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rgbClr val="0000FF"/>
                </a:solidFill>
              </a:rPr>
              <a:t>Curriculum and handouts are posted at:</a:t>
            </a:r>
          </a:p>
          <a:p>
            <a:r>
              <a:rPr lang="en-US" sz="3000" b="1" dirty="0" smtClean="0">
                <a:solidFill>
                  <a:srgbClr val="0000FF"/>
                </a:solidFill>
              </a:rPr>
              <a:t>http</a:t>
            </a:r>
            <a:r>
              <a:rPr lang="en-US" sz="3000" b="1" dirty="0">
                <a:solidFill>
                  <a:srgbClr val="0000FF"/>
                </a:solidFill>
              </a:rPr>
              <a:t>://faculty.waheed-afzal1.pu.edu.pk/</a:t>
            </a:r>
          </a:p>
        </p:txBody>
      </p:sp>
    </p:spTree>
    <p:extLst>
      <p:ext uri="{BB962C8B-B14F-4D97-AF65-F5344CB8AC3E}">
        <p14:creationId xmlns:p14="http://schemas.microsoft.com/office/powerpoint/2010/main" val="159385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85800" y="1703725"/>
            <a:ext cx="8001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u="sng" dirty="0"/>
              <a:t>George Stephanopoulos. Chemical process control. Englewood Cliffs, New Jersey: Prentice-Hall, 1984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Donald R. </a:t>
            </a:r>
            <a:r>
              <a:rPr lang="en-US" sz="2000" dirty="0" err="1"/>
              <a:t>Coughanowr</a:t>
            </a:r>
            <a:r>
              <a:rPr lang="en-US" sz="2000" dirty="0"/>
              <a:t> and Steven E. LeBlanc. Process Systems Analysis and Control. McGraw-Hill Science/Engineering/Math, 2008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William L </a:t>
            </a:r>
            <a:r>
              <a:rPr lang="en-US" sz="2000" dirty="0" err="1"/>
              <a:t>Luyben</a:t>
            </a:r>
            <a:r>
              <a:rPr lang="en-US" sz="2000" dirty="0"/>
              <a:t>. Process modeling, simulation and control for chemical engineers. 2</a:t>
            </a:r>
            <a:r>
              <a:rPr lang="en-US" sz="2000" baseline="30000" dirty="0"/>
              <a:t>nd</a:t>
            </a:r>
            <a:r>
              <a:rPr lang="en-US" sz="2000" dirty="0"/>
              <a:t> Edition, McGraw-Hill Higher Education, 1996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Don Green and Robert Perry. Perry's Chemical Engineers' Handbook, Eighth Edition McGraw-Hill, New York, 2007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Dale E. </a:t>
            </a:r>
            <a:r>
              <a:rPr lang="en-US" sz="2000" dirty="0" err="1"/>
              <a:t>Seborg</a:t>
            </a:r>
            <a:r>
              <a:rPr lang="en-US" sz="2000" dirty="0"/>
              <a:t>, Thomas F. Edgar, and Duncan A. </a:t>
            </a:r>
            <a:r>
              <a:rPr lang="en-US" sz="2000" dirty="0" err="1"/>
              <a:t>Mellichamp</a:t>
            </a:r>
            <a:r>
              <a:rPr lang="en-US" sz="2000" dirty="0"/>
              <a:t>. Process dynamics &amp; control. </a:t>
            </a:r>
            <a:r>
              <a:rPr lang="en-US" sz="2000" dirty="0" smtClean="0"/>
              <a:t>2</a:t>
            </a:r>
            <a:r>
              <a:rPr lang="en-US" sz="2000" baseline="30000" dirty="0" smtClean="0"/>
              <a:t>nd</a:t>
            </a:r>
            <a:r>
              <a:rPr lang="en-US" sz="2000" dirty="0" smtClean="0"/>
              <a:t> Edition, Wiley</a:t>
            </a:r>
            <a:r>
              <a:rPr lang="en-US" sz="2000" dirty="0"/>
              <a:t>. com, </a:t>
            </a:r>
            <a:r>
              <a:rPr lang="en-US" sz="2000" dirty="0" smtClean="0"/>
              <a:t>2004.</a:t>
            </a:r>
            <a:endParaRPr lang="en-US" sz="2000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Lecture Notes/ Handouts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21353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0000FF"/>
                </a:solidFill>
              </a:rPr>
              <a:t>Text/ Reference </a:t>
            </a:r>
            <a:r>
              <a:rPr lang="en-US" sz="3200" dirty="0" smtClean="0">
                <a:solidFill>
                  <a:srgbClr val="0000FF"/>
                </a:solidFill>
              </a:rPr>
              <a:t>Books</a:t>
            </a:r>
            <a:endParaRPr 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93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>
                <a:solidFill>
                  <a:srgbClr val="0000FF"/>
                </a:solidFill>
              </a:rPr>
              <a:t>Place of Process Control in a typical Chemical Plant</a:t>
            </a:r>
            <a:endParaRPr lang="en-US" sz="3000" dirty="0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9" t="11081" r="10473" b="16486"/>
          <a:stretch/>
        </p:blipFill>
        <p:spPr bwMode="auto">
          <a:xfrm>
            <a:off x="609600" y="1143000"/>
            <a:ext cx="8181834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38200" y="6019800"/>
            <a:ext cx="7543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en-US" sz="2000" b="1" dirty="0" err="1" smtClean="0">
                <a:solidFill>
                  <a:srgbClr val="0070C0"/>
                </a:solidFill>
              </a:rPr>
              <a:t>Luyben</a:t>
            </a:r>
            <a:r>
              <a:rPr lang="en-US" sz="2000" b="1" dirty="0" smtClean="0">
                <a:solidFill>
                  <a:srgbClr val="0070C0"/>
                </a:solidFill>
              </a:rPr>
              <a:t> (1996)</a:t>
            </a:r>
          </a:p>
        </p:txBody>
      </p:sp>
    </p:spTree>
    <p:extLst>
      <p:ext uri="{BB962C8B-B14F-4D97-AF65-F5344CB8AC3E}">
        <p14:creationId xmlns:p14="http://schemas.microsoft.com/office/powerpoint/2010/main" val="423897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Need of a Control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334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Safety: </a:t>
            </a:r>
          </a:p>
          <a:p>
            <a:pPr marL="0" indent="0">
              <a:buNone/>
            </a:pPr>
            <a:r>
              <a:rPr lang="en-US" dirty="0" smtClean="0"/>
              <a:t>Equipment and Personnel </a:t>
            </a:r>
          </a:p>
          <a:p>
            <a:pPr marL="0" indent="0">
              <a:buNone/>
            </a:pPr>
            <a:r>
              <a:rPr lang="en-US" b="1" dirty="0" smtClean="0"/>
              <a:t>Production Specifications:</a:t>
            </a:r>
          </a:p>
          <a:p>
            <a:pPr marL="0" indent="0">
              <a:buNone/>
            </a:pPr>
            <a:r>
              <a:rPr lang="en-US" dirty="0" smtClean="0"/>
              <a:t>Quality and Quantity  </a:t>
            </a:r>
          </a:p>
          <a:p>
            <a:pPr marL="0" indent="0">
              <a:buNone/>
            </a:pPr>
            <a:r>
              <a:rPr lang="en-US" b="1" dirty="0" smtClean="0"/>
              <a:t>Environmental Regulations: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Effluents </a:t>
            </a:r>
          </a:p>
          <a:p>
            <a:pPr marL="0" indent="0">
              <a:buNone/>
            </a:pPr>
            <a:r>
              <a:rPr lang="en-US" b="1" dirty="0" smtClean="0"/>
              <a:t>Operational Constraints:</a:t>
            </a:r>
          </a:p>
          <a:p>
            <a:pPr marL="0" indent="0">
              <a:buNone/>
            </a:pPr>
            <a:r>
              <a:rPr lang="en-US" dirty="0" smtClean="0"/>
              <a:t>Distillation columns (flooding, weeping); Tanks (overflow, drying), Catalytic reactor (maximum temperature, pressure) </a:t>
            </a:r>
          </a:p>
          <a:p>
            <a:pPr marL="0" indent="0">
              <a:buNone/>
            </a:pPr>
            <a:r>
              <a:rPr lang="en-US" b="1" dirty="0" smtClean="0"/>
              <a:t>Economics:</a:t>
            </a:r>
          </a:p>
          <a:p>
            <a:pPr marL="0" indent="0">
              <a:buNone/>
            </a:pPr>
            <a:r>
              <a:rPr lang="en-US" dirty="0" smtClean="0"/>
              <a:t>Minimum operating cost, maximum profits 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2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Requirements  from a control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3200" dirty="0" smtClean="0">
                <a:solidFill>
                  <a:srgbClr val="0000FF"/>
                </a:solidFill>
              </a:rPr>
              <a:t/>
            </a:r>
            <a:br>
              <a:rPr lang="en-US" sz="3200" dirty="0" smtClean="0">
                <a:solidFill>
                  <a:srgbClr val="0000FF"/>
                </a:solidFill>
              </a:rPr>
            </a:br>
            <a:r>
              <a:rPr lang="en-US" sz="3200" dirty="0" smtClean="0">
                <a:solidFill>
                  <a:srgbClr val="0000FF"/>
                </a:solidFill>
              </a:rPr>
              <a:t>1. Suppressing External </a:t>
            </a:r>
            <a:r>
              <a:rPr lang="en-US" sz="3200" i="1" u="sng" dirty="0" smtClean="0">
                <a:solidFill>
                  <a:srgbClr val="0000FF"/>
                </a:solidFill>
              </a:rPr>
              <a:t>Disturbances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8" t="44751" r="52328" b="15226"/>
          <a:stretch/>
        </p:blipFill>
        <p:spPr bwMode="auto">
          <a:xfrm>
            <a:off x="487878" y="1524000"/>
            <a:ext cx="3398322" cy="423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962400" y="1524000"/>
            <a:ext cx="5105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Objectives: Achieve </a:t>
            </a:r>
            <a:r>
              <a:rPr lang="en-US" i="1" u="sng" dirty="0" smtClean="0"/>
              <a:t>Set-point</a:t>
            </a:r>
          </a:p>
          <a:p>
            <a:pPr marL="0" indent="0">
              <a:buFont typeface="Arial" pitchFamily="34" charset="0"/>
              <a:buNone/>
            </a:pPr>
            <a:r>
              <a:rPr lang="en-US" i="1" dirty="0" smtClean="0"/>
              <a:t>T</a:t>
            </a:r>
            <a:r>
              <a:rPr lang="en-US" dirty="0" smtClean="0"/>
              <a:t> =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s</a:t>
            </a:r>
            <a:endParaRPr lang="en-US" i="1" baseline="-25000" dirty="0" smtClean="0"/>
          </a:p>
          <a:p>
            <a:pPr marL="0" indent="0">
              <a:buFont typeface="Arial" pitchFamily="34" charset="0"/>
              <a:buNone/>
            </a:pPr>
            <a:r>
              <a:rPr lang="en-US" i="1" dirty="0" smtClean="0"/>
              <a:t>h</a:t>
            </a:r>
            <a:r>
              <a:rPr lang="en-US" dirty="0" smtClean="0"/>
              <a:t> = </a:t>
            </a:r>
            <a:r>
              <a:rPr lang="en-US" i="1" dirty="0" err="1" smtClean="0"/>
              <a:t>h</a:t>
            </a:r>
            <a:r>
              <a:rPr lang="en-US" i="1" baseline="-25000" dirty="0" err="1" smtClean="0"/>
              <a:t>s</a:t>
            </a:r>
            <a:r>
              <a:rPr lang="en-US" i="1" baseline="-25000" dirty="0" smtClean="0"/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After reaching </a:t>
            </a:r>
            <a:r>
              <a:rPr lang="en-US" i="1" u="sng" dirty="0" smtClean="0"/>
              <a:t>steady-state</a:t>
            </a:r>
            <a:r>
              <a:rPr lang="en-US" dirty="0" smtClean="0"/>
              <a:t> from start-up, </a:t>
            </a:r>
            <a:r>
              <a:rPr lang="en-US" i="1" u="sng" dirty="0" smtClean="0"/>
              <a:t>disturbances</a:t>
            </a:r>
            <a:r>
              <a:rPr lang="en-US" dirty="0" smtClean="0"/>
              <a:t> in </a:t>
            </a:r>
            <a:r>
              <a:rPr lang="en-US" i="1" dirty="0" smtClean="0"/>
              <a:t>F</a:t>
            </a:r>
            <a:r>
              <a:rPr lang="en-US" i="1" baseline="-25000" dirty="0" smtClean="0"/>
              <a:t>i</a:t>
            </a:r>
            <a:r>
              <a:rPr lang="en-US" dirty="0" smtClean="0"/>
              <a:t> and </a:t>
            </a:r>
            <a:r>
              <a:rPr lang="en-US" i="1" dirty="0" smtClean="0"/>
              <a:t>T</a:t>
            </a:r>
            <a:r>
              <a:rPr lang="en-US" i="1" baseline="-25000" dirty="0" smtClean="0"/>
              <a:t>i</a:t>
            </a:r>
            <a:r>
              <a:rPr lang="en-US" dirty="0" smtClean="0"/>
              <a:t> cause changes in </a:t>
            </a:r>
            <a:r>
              <a:rPr lang="en-US" i="1" dirty="0" smtClean="0"/>
              <a:t>F, T</a:t>
            </a:r>
            <a:r>
              <a:rPr lang="en-US" dirty="0" smtClean="0"/>
              <a:t>. </a:t>
            </a:r>
          </a:p>
          <a:p>
            <a:pPr marL="0" indent="0">
              <a:buFont typeface="Arial" pitchFamily="34" charset="0"/>
              <a:buNone/>
            </a:pPr>
            <a:endParaRPr lang="en-US" dirty="0"/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How to achieve the objective? </a:t>
            </a:r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5892225"/>
            <a:ext cx="79248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/>
              <a:t>Stirred Tank </a:t>
            </a:r>
            <a:r>
              <a:rPr lang="en-US" sz="2500" dirty="0" smtClean="0"/>
              <a:t>Heater (Stephanopoulos, 1984) 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414092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Controlling </a:t>
            </a:r>
            <a:r>
              <a:rPr lang="en-US" sz="3200" i="1" dirty="0" smtClean="0">
                <a:solidFill>
                  <a:srgbClr val="0000FF"/>
                </a:solidFill>
              </a:rPr>
              <a:t>T</a:t>
            </a:r>
            <a:r>
              <a:rPr lang="en-US" sz="3200" dirty="0" smtClean="0">
                <a:solidFill>
                  <a:srgbClr val="0000FF"/>
                </a:solidFill>
              </a:rPr>
              <a:t> in a Stirred </a:t>
            </a:r>
            <a:r>
              <a:rPr lang="en-US" sz="3200" dirty="0">
                <a:solidFill>
                  <a:srgbClr val="0000FF"/>
                </a:solidFill>
              </a:rPr>
              <a:t>Tank </a:t>
            </a:r>
            <a:r>
              <a:rPr lang="en-US" sz="3200" dirty="0" smtClean="0">
                <a:solidFill>
                  <a:srgbClr val="0000FF"/>
                </a:solidFill>
              </a:rPr>
              <a:t>Heater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724400" y="1524000"/>
            <a:ext cx="4343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measure </a:t>
            </a:r>
            <a:r>
              <a:rPr lang="en-US" i="1" dirty="0" smtClean="0"/>
              <a:t>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compare measured </a:t>
            </a:r>
            <a:r>
              <a:rPr lang="en-US" i="1" dirty="0" smtClean="0"/>
              <a:t>T</a:t>
            </a:r>
            <a:r>
              <a:rPr lang="en-US" dirty="0" smtClean="0"/>
              <a:t> with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s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Compute</a:t>
            </a:r>
            <a:r>
              <a:rPr lang="en-US" i="1" dirty="0" smtClean="0"/>
              <a:t> </a:t>
            </a:r>
            <a:r>
              <a:rPr lang="en-US" i="1" u="sng" dirty="0" smtClean="0"/>
              <a:t>error</a:t>
            </a:r>
            <a:r>
              <a:rPr lang="en-US" i="1" dirty="0" smtClean="0"/>
              <a:t>: </a:t>
            </a:r>
          </a:p>
          <a:p>
            <a:pPr marL="0" indent="0">
              <a:buNone/>
            </a:pPr>
            <a:r>
              <a:rPr lang="en-US" i="1" dirty="0"/>
              <a:t>	</a:t>
            </a:r>
            <a:r>
              <a:rPr lang="en-US" i="1" dirty="0" smtClean="0"/>
              <a:t>e</a:t>
            </a:r>
            <a:r>
              <a:rPr lang="en-US" dirty="0" smtClean="0"/>
              <a:t> =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s</a:t>
            </a:r>
            <a:r>
              <a:rPr lang="en-US" i="1" dirty="0" smtClean="0"/>
              <a:t> </a:t>
            </a:r>
            <a:r>
              <a:rPr lang="en-US" dirty="0" smtClean="0"/>
              <a:t>- </a:t>
            </a:r>
            <a:r>
              <a:rPr lang="en-US" i="1" dirty="0" smtClean="0"/>
              <a:t>T</a:t>
            </a:r>
            <a:endParaRPr lang="en-US" i="1" baseline="-25000" dirty="0"/>
          </a:p>
          <a:p>
            <a:pPr marL="0" indent="0">
              <a:buNone/>
            </a:pPr>
            <a:r>
              <a:rPr lang="en-US" dirty="0" smtClean="0"/>
              <a:t>e &gt; 0; </a:t>
            </a:r>
            <a:r>
              <a:rPr lang="en-US" i="1" dirty="0" err="1"/>
              <a:t>T</a:t>
            </a:r>
            <a:r>
              <a:rPr lang="en-US" i="1" baseline="-25000" dirty="0" err="1"/>
              <a:t>s</a:t>
            </a:r>
            <a:r>
              <a:rPr lang="en-US" i="1" dirty="0"/>
              <a:t> </a:t>
            </a:r>
            <a:r>
              <a:rPr lang="en-US" dirty="0" smtClean="0"/>
              <a:t>&gt; T (increase 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st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e </a:t>
            </a:r>
            <a:r>
              <a:rPr lang="en-US" dirty="0"/>
              <a:t>&lt;</a:t>
            </a:r>
            <a:r>
              <a:rPr lang="en-US" dirty="0" smtClean="0"/>
              <a:t> </a:t>
            </a:r>
            <a:r>
              <a:rPr lang="en-US" dirty="0"/>
              <a:t>0; </a:t>
            </a:r>
            <a:r>
              <a:rPr lang="en-US" i="1" dirty="0" err="1"/>
              <a:t>T</a:t>
            </a:r>
            <a:r>
              <a:rPr lang="en-US" i="1" baseline="-25000" dirty="0" err="1"/>
              <a:t>s</a:t>
            </a:r>
            <a:r>
              <a:rPr lang="en-US" i="1" dirty="0"/>
              <a:t> </a:t>
            </a:r>
            <a:r>
              <a:rPr lang="en-US" dirty="0" smtClean="0"/>
              <a:t>&lt; </a:t>
            </a:r>
            <a:r>
              <a:rPr lang="en-US" dirty="0"/>
              <a:t>T </a:t>
            </a:r>
            <a:r>
              <a:rPr lang="en-US" dirty="0" smtClean="0"/>
              <a:t>(reduce 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st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" y="5695146"/>
            <a:ext cx="79248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i="1" u="sng" dirty="0" smtClean="0"/>
              <a:t>Feedback</a:t>
            </a:r>
            <a:r>
              <a:rPr lang="en-US" sz="2500" dirty="0" smtClean="0"/>
              <a:t> Control in a Stirred </a:t>
            </a:r>
            <a:r>
              <a:rPr lang="en-US" sz="2500" dirty="0"/>
              <a:t>Tank </a:t>
            </a:r>
            <a:r>
              <a:rPr lang="en-US" sz="2500" dirty="0" smtClean="0"/>
              <a:t>Heater </a:t>
            </a:r>
          </a:p>
          <a:p>
            <a:r>
              <a:rPr lang="en-US" sz="2500" dirty="0" smtClean="0"/>
              <a:t>(Stephanopoulos, 1984) </a:t>
            </a:r>
            <a:endParaRPr lang="en-US" sz="25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0" t="29220" r="18628" b="8767"/>
          <a:stretch/>
        </p:blipFill>
        <p:spPr bwMode="auto">
          <a:xfrm>
            <a:off x="76200" y="1904999"/>
            <a:ext cx="4754880" cy="3351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89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Requirements  from a control</a:t>
            </a:r>
            <a:r>
              <a:rPr lang="en-US" sz="3200" dirty="0" smtClean="0">
                <a:solidFill>
                  <a:srgbClr val="0000FF"/>
                </a:solidFill>
              </a:rPr>
              <a:t/>
            </a:r>
            <a:br>
              <a:rPr lang="en-US" sz="3200" dirty="0" smtClean="0">
                <a:solidFill>
                  <a:srgbClr val="0000FF"/>
                </a:solidFill>
              </a:rPr>
            </a:br>
            <a:r>
              <a:rPr lang="en-US" sz="3200" dirty="0" smtClean="0">
                <a:solidFill>
                  <a:srgbClr val="0000FF"/>
                </a:solidFill>
              </a:rPr>
              <a:t>2. Ensure the Stability of a Process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7495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i="1" dirty="0" smtClean="0"/>
              <a:t>x </a:t>
            </a:r>
            <a:r>
              <a:rPr lang="en-US" dirty="0" smtClean="0"/>
              <a:t>(or </a:t>
            </a:r>
            <a:r>
              <a:rPr lang="en-US" i="1" dirty="0" smtClean="0"/>
              <a:t>y</a:t>
            </a:r>
            <a:r>
              <a:rPr lang="en-US" dirty="0" smtClean="0"/>
              <a:t>) can be </a:t>
            </a:r>
            <a:r>
              <a:rPr lang="en-US" i="1" dirty="0" smtClean="0"/>
              <a:t>T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i="1" baseline="-25000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F; x </a:t>
            </a:r>
            <a:r>
              <a:rPr lang="en-US" dirty="0" smtClean="0"/>
              <a:t>is disturbed at </a:t>
            </a:r>
            <a:r>
              <a:rPr lang="en-US" i="1" dirty="0" smtClean="0"/>
              <a:t>t</a:t>
            </a:r>
            <a:r>
              <a:rPr lang="en-US" i="1" baseline="-25000" dirty="0" smtClean="0"/>
              <a:t>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79673" y="1889826"/>
            <a:ext cx="7973344" cy="2301174"/>
            <a:chOff x="579673" y="2182166"/>
            <a:chExt cx="7973344" cy="2301174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30" t="17127" r="23388" b="54473"/>
            <a:stretch/>
          </p:blipFill>
          <p:spPr bwMode="auto">
            <a:xfrm rot="21407376">
              <a:off x="579673" y="2197340"/>
              <a:ext cx="3230327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85" t="50000" r="19338" b="19697"/>
            <a:stretch/>
          </p:blipFill>
          <p:spPr bwMode="auto">
            <a:xfrm rot="21418349">
              <a:off x="4560683" y="2182166"/>
              <a:ext cx="3992334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Content Placeholder 2"/>
          <p:cNvSpPr txBox="1">
            <a:spLocks/>
          </p:cNvSpPr>
          <p:nvPr/>
        </p:nvSpPr>
        <p:spPr>
          <a:xfrm>
            <a:off x="228600" y="4343400"/>
            <a:ext cx="4114800" cy="11305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i="1" dirty="0" smtClean="0"/>
              <a:t>x </a:t>
            </a:r>
            <a:r>
              <a:rPr lang="en-US" dirty="0" smtClean="0"/>
              <a:t>returns to steady-state without an intervention in a </a:t>
            </a:r>
            <a:r>
              <a:rPr lang="en-US" i="1" u="sng" dirty="0" smtClean="0"/>
              <a:t>self-regulating</a:t>
            </a:r>
            <a:r>
              <a:rPr lang="en-US" dirty="0" smtClean="0"/>
              <a:t> process </a:t>
            </a:r>
            <a:endParaRPr lang="en-US" dirty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800600" y="4274712"/>
            <a:ext cx="4114800" cy="11305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i="1" dirty="0" smtClean="0"/>
              <a:t>y </a:t>
            </a:r>
            <a:r>
              <a:rPr lang="en-US" dirty="0" smtClean="0"/>
              <a:t>never returns to steady-state in three different </a:t>
            </a:r>
            <a:r>
              <a:rPr lang="en-US" i="1" u="sng" dirty="0" smtClean="0"/>
              <a:t>unstable</a:t>
            </a:r>
            <a:r>
              <a:rPr lang="en-US" dirty="0" smtClean="0"/>
              <a:t> processes (A, B, C)</a:t>
            </a:r>
            <a:endParaRPr lang="en-US" dirty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10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5" t="39340" r="20346" b="18407"/>
          <a:stretch/>
        </p:blipFill>
        <p:spPr bwMode="auto">
          <a:xfrm>
            <a:off x="3505200" y="4114800"/>
            <a:ext cx="5638800" cy="2623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41767"/>
            <a:ext cx="8763000" cy="83820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Requirements  from a control</a:t>
            </a:r>
            <a:r>
              <a:rPr lang="en-US" sz="2800" dirty="0" smtClean="0">
                <a:solidFill>
                  <a:srgbClr val="0000FF"/>
                </a:solidFill>
              </a:rPr>
              <a:t/>
            </a:r>
            <a:br>
              <a:rPr lang="en-US" sz="2800" dirty="0" smtClean="0">
                <a:solidFill>
                  <a:srgbClr val="0000FF"/>
                </a:solidFill>
              </a:rPr>
            </a:br>
            <a:r>
              <a:rPr lang="en-US" sz="2800" dirty="0" smtClean="0">
                <a:solidFill>
                  <a:srgbClr val="0000FF"/>
                </a:solidFill>
              </a:rPr>
              <a:t>3. Optimization of the Performance of a Batch Reactor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763000" cy="106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Optimization is a major requirement to achieve maximum profit. </a:t>
            </a:r>
          </a:p>
          <a:p>
            <a:pPr marL="0" indent="0" algn="ctr">
              <a:buNone/>
            </a:pPr>
            <a:r>
              <a:rPr lang="en-US" sz="2400" b="1" dirty="0"/>
              <a:t>A</a:t>
            </a:r>
            <a:r>
              <a:rPr lang="en-US" sz="2400" dirty="0"/>
              <a:t> (feed) → </a:t>
            </a:r>
            <a:r>
              <a:rPr lang="en-US" sz="2400" b="1" dirty="0"/>
              <a:t>B</a:t>
            </a:r>
            <a:r>
              <a:rPr lang="en-US" sz="2400" dirty="0"/>
              <a:t> (desired) → </a:t>
            </a:r>
            <a:r>
              <a:rPr lang="en-US" sz="2400" b="1" dirty="0"/>
              <a:t>C</a:t>
            </a:r>
            <a:r>
              <a:rPr lang="en-US" sz="2400" dirty="0"/>
              <a:t> (undesired); endothermic reaction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776850" y="1828800"/>
            <a:ext cx="4367150" cy="23374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200" b="1" dirty="0" smtClean="0">
                <a:solidFill>
                  <a:srgbClr val="0070C0"/>
                </a:solidFill>
              </a:rPr>
              <a:t>Scenarios: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smtClean="0"/>
              <a:t>Q(t) is given the largest value during entire </a:t>
            </a:r>
            <a:r>
              <a:rPr lang="en-US" sz="2200" i="1" dirty="0" smtClean="0"/>
              <a:t>T</a:t>
            </a:r>
            <a:r>
              <a:rPr lang="en-US" sz="2200" i="1" baseline="-25000" dirty="0" smtClean="0"/>
              <a:t>R</a:t>
            </a:r>
            <a:r>
              <a:rPr lang="en-US" sz="2200" dirty="0" smtClean="0"/>
              <a:t> to favor </a:t>
            </a:r>
            <a:r>
              <a:rPr lang="en-US" sz="2200" b="1" dirty="0" smtClean="0"/>
              <a:t>A</a:t>
            </a:r>
            <a:r>
              <a:rPr lang="en-US" sz="2200" dirty="0" smtClean="0"/>
              <a:t> </a:t>
            </a:r>
            <a:r>
              <a:rPr lang="en-US" sz="2200" dirty="0"/>
              <a:t>→</a:t>
            </a:r>
            <a:r>
              <a:rPr lang="en-US" sz="2200" dirty="0" smtClean="0"/>
              <a:t> </a:t>
            </a:r>
            <a:r>
              <a:rPr lang="en-US" sz="2200" b="1" dirty="0" smtClean="0"/>
              <a:t>B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smtClean="0"/>
              <a:t>Q(t</a:t>
            </a:r>
            <a:r>
              <a:rPr lang="en-US" sz="2200" dirty="0"/>
              <a:t>) is given the </a:t>
            </a:r>
            <a:r>
              <a:rPr lang="en-US" sz="2200" dirty="0" smtClean="0"/>
              <a:t>smallest value during entire </a:t>
            </a:r>
            <a:r>
              <a:rPr lang="en-US" sz="2200" i="1" dirty="0" smtClean="0"/>
              <a:t>T</a:t>
            </a:r>
            <a:r>
              <a:rPr lang="en-US" sz="2200" i="1" baseline="-25000" dirty="0" smtClean="0"/>
              <a:t>R</a:t>
            </a:r>
            <a:r>
              <a:rPr lang="en-US" sz="2200" dirty="0" smtClean="0"/>
              <a:t> to suppress </a:t>
            </a:r>
            <a:r>
              <a:rPr lang="en-US" sz="2200" b="1" dirty="0" smtClean="0"/>
              <a:t>B</a:t>
            </a:r>
            <a:r>
              <a:rPr lang="en-US" sz="2200" dirty="0" smtClean="0"/>
              <a:t>→ </a:t>
            </a:r>
            <a:r>
              <a:rPr lang="en-US" sz="2200" b="1" dirty="0" smtClean="0"/>
              <a:t>C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 smtClean="0"/>
              <a:t>Optimization of </a:t>
            </a:r>
            <a:r>
              <a:rPr lang="en-US" sz="2200" dirty="0"/>
              <a:t>Q(t</a:t>
            </a:r>
            <a:r>
              <a:rPr lang="en-US" sz="2200" dirty="0" smtClean="0"/>
              <a:t>) </a:t>
            </a:r>
            <a:r>
              <a:rPr lang="en-US" sz="2200" dirty="0"/>
              <a:t>during </a:t>
            </a:r>
            <a:r>
              <a:rPr lang="en-US" sz="2200" i="1" dirty="0" smtClean="0"/>
              <a:t>T</a:t>
            </a:r>
            <a:r>
              <a:rPr lang="en-US" sz="2200" i="1" baseline="-25000" dirty="0" smtClean="0"/>
              <a:t>R</a:t>
            </a:r>
            <a:r>
              <a:rPr lang="en-US" sz="2200" dirty="0" smtClean="0"/>
              <a:t>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8075" y="2133600"/>
            <a:ext cx="4746171" cy="2286001"/>
            <a:chOff x="130629" y="2819399"/>
            <a:chExt cx="4746171" cy="2286001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96" t="41506" r="21669" b="29355"/>
            <a:stretch/>
          </p:blipFill>
          <p:spPr bwMode="auto">
            <a:xfrm>
              <a:off x="130629" y="2819399"/>
              <a:ext cx="4702628" cy="2032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3962400" y="2819400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Steam</a:t>
              </a:r>
              <a:endParaRPr lang="en-US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30629" y="4736068"/>
              <a:ext cx="13933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Condensate </a:t>
              </a:r>
              <a:endParaRPr lang="en-US" b="1" dirty="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76200" y="4851737"/>
            <a:ext cx="34290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 smtClean="0">
                <a:solidFill>
                  <a:srgbClr val="0070C0"/>
                </a:solidFill>
              </a:rPr>
              <a:t>Economic Objective </a:t>
            </a:r>
          </a:p>
          <a:p>
            <a:pPr algn="ctr"/>
            <a:r>
              <a:rPr lang="en-US" sz="2500" i="1" dirty="0" smtClean="0"/>
              <a:t>Maximize profit </a:t>
            </a:r>
            <a:r>
              <a:rPr lang="en-US" sz="2500" dirty="0" smtClean="0"/>
              <a:t>= </a:t>
            </a:r>
          </a:p>
          <a:p>
            <a:pPr algn="ctr"/>
            <a:r>
              <a:rPr lang="en-US" sz="3500" dirty="0" smtClean="0"/>
              <a:t>ʃ</a:t>
            </a:r>
            <a:r>
              <a:rPr lang="en-US" sz="2500" baseline="-25000" dirty="0" smtClean="0"/>
              <a:t>0</a:t>
            </a:r>
            <a:r>
              <a:rPr lang="en-US" sz="2500" baseline="30000" dirty="0" smtClean="0"/>
              <a:t>tR</a:t>
            </a:r>
            <a:r>
              <a:rPr lang="en-US" sz="2500" dirty="0" smtClean="0"/>
              <a:t> </a:t>
            </a:r>
            <a:r>
              <a:rPr lang="en-US" sz="2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US" sz="2500" dirty="0" smtClean="0"/>
              <a:t>(A</a:t>
            </a:r>
            <a:r>
              <a:rPr lang="en-US" sz="2500" dirty="0"/>
              <a:t>, B, </a:t>
            </a:r>
            <a:r>
              <a:rPr lang="en-US" sz="2500" dirty="0" smtClean="0"/>
              <a:t>steam)</a:t>
            </a:r>
            <a:r>
              <a:rPr lang="en-US" sz="2500" i="1" dirty="0" smtClean="0"/>
              <a:t> </a:t>
            </a:r>
            <a:r>
              <a:rPr lang="en-US" sz="2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  <a:endParaRPr lang="en-US" sz="2500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8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696200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Visualizing ‘Optimization’ in Chemical Plants 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6200" y="838200"/>
            <a:ext cx="8977512" cy="1452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/>
              <a:t>Case:</a:t>
            </a:r>
            <a:r>
              <a:rPr lang="en-US" sz="2400" dirty="0" smtClean="0"/>
              <a:t> Liquid can </a:t>
            </a:r>
            <a:r>
              <a:rPr lang="en-US" sz="2400" dirty="0"/>
              <a:t>be pumped between two points by </a:t>
            </a:r>
            <a:r>
              <a:rPr lang="en-US" sz="2400" dirty="0" smtClean="0"/>
              <a:t>choosing different </a:t>
            </a:r>
            <a:r>
              <a:rPr lang="en-US" sz="2400" dirty="0"/>
              <a:t>pipe </a:t>
            </a:r>
            <a:r>
              <a:rPr lang="en-US" sz="2400" dirty="0" smtClean="0"/>
              <a:t>diameters (with right pumping system). </a:t>
            </a:r>
            <a:r>
              <a:rPr lang="en-US" sz="2400" dirty="0"/>
              <a:t>The total cost </a:t>
            </a:r>
            <a:r>
              <a:rPr lang="en-US" sz="2400" dirty="0" smtClean="0"/>
              <a:t>of transportation includes </a:t>
            </a:r>
            <a:r>
              <a:rPr lang="en-US" sz="2400" dirty="0"/>
              <a:t>the </a:t>
            </a:r>
            <a:r>
              <a:rPr lang="en-US" sz="2400" dirty="0" smtClean="0"/>
              <a:t>pumping (and power)</a:t>
            </a:r>
            <a:r>
              <a:rPr lang="en-US" sz="2400" dirty="0"/>
              <a:t> cost</a:t>
            </a:r>
            <a:r>
              <a:rPr lang="en-US" sz="2400" dirty="0" smtClean="0"/>
              <a:t> and piping cost. 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4218294" y="2111992"/>
            <a:ext cx="4773304" cy="4212608"/>
            <a:chOff x="2152171" y="1981200"/>
            <a:chExt cx="4370884" cy="4469751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7" t="9143" r="35955" b="11506"/>
            <a:stretch/>
          </p:blipFill>
          <p:spPr bwMode="auto">
            <a:xfrm>
              <a:off x="2451798" y="2133600"/>
              <a:ext cx="4071257" cy="4005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 rot="16200000">
              <a:off x="203236" y="3930135"/>
              <a:ext cx="42672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00FF"/>
                  </a:solidFill>
                </a:rPr>
                <a:t>Cost </a:t>
              </a:r>
              <a:r>
                <a:rPr lang="en-US" b="1" dirty="0" smtClean="0"/>
                <a:t>/ year/ length</a:t>
              </a:r>
              <a:r>
                <a:rPr lang="en-US" b="1" dirty="0" smtClean="0">
                  <a:solidFill>
                    <a:srgbClr val="0000FF"/>
                  </a:solidFill>
                </a:rPr>
                <a:t> 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24200" y="6081618"/>
              <a:ext cx="2743200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00FF"/>
                  </a:solidFill>
                </a:rPr>
                <a:t>Pipe Diameter 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18" name="Content Placeholder 2"/>
          <p:cNvSpPr txBox="1">
            <a:spLocks/>
          </p:cNvSpPr>
          <p:nvPr/>
        </p:nvSpPr>
        <p:spPr>
          <a:xfrm>
            <a:off x="165790" y="2133600"/>
            <a:ext cx="4271356" cy="43317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00" b="1" dirty="0" smtClean="0"/>
              <a:t>Scenario One:</a:t>
            </a:r>
            <a:endParaRPr lang="en-US" sz="2500" dirty="0" smtClean="0"/>
          </a:p>
          <a:p>
            <a:pPr marL="0" indent="0">
              <a:buNone/>
            </a:pPr>
            <a:r>
              <a:rPr lang="en-US" sz="2500" dirty="0" smtClean="0"/>
              <a:t>Pipe with smaller diameters are cheaper but pumping cost increases.</a:t>
            </a:r>
          </a:p>
          <a:p>
            <a:pPr marL="0" indent="0">
              <a:buNone/>
            </a:pPr>
            <a:r>
              <a:rPr lang="en-US" sz="2500" b="1" dirty="0" smtClean="0"/>
              <a:t>Scenario Two:</a:t>
            </a:r>
            <a:endParaRPr lang="en-US" sz="2500" dirty="0" smtClean="0"/>
          </a:p>
          <a:p>
            <a:pPr marL="0" indent="0">
              <a:buNone/>
            </a:pPr>
            <a:r>
              <a:rPr lang="en-US" sz="2500" dirty="0" smtClean="0"/>
              <a:t>Pumping cost is small in a pipe with large diameter but such pipes are expensive.</a:t>
            </a:r>
          </a:p>
          <a:p>
            <a:pPr marL="0" indent="0">
              <a:buNone/>
            </a:pPr>
            <a:r>
              <a:rPr lang="en-US" sz="2800" dirty="0"/>
              <a:t>What is the ‘best’ pipe-pump </a:t>
            </a:r>
            <a:r>
              <a:rPr lang="en-US" sz="2800" dirty="0" smtClean="0"/>
              <a:t>combination</a:t>
            </a:r>
            <a:r>
              <a:rPr lang="en-US" sz="2500" dirty="0"/>
              <a:t>?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5410200" y="6400800"/>
            <a:ext cx="32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Peters and </a:t>
            </a:r>
            <a:r>
              <a:rPr lang="en-US" dirty="0" err="1" smtClean="0"/>
              <a:t>Timmerhaus</a:t>
            </a:r>
            <a:r>
              <a:rPr lang="en-US" dirty="0" smtClean="0"/>
              <a:t> (1991)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91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5339</TotalTime>
  <Words>1013</Words>
  <Application>Microsoft Office PowerPoint</Application>
  <PresentationFormat>On-screen Show (4:3)</PresentationFormat>
  <Paragraphs>191</Paragraphs>
  <Slides>18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CHE412 Process Dynamics and Control BSc (Engg) Chemical Engineering (7th Semester)     Dr Waheed Afzal  Associate Professor of Chemical Engineering  wa.icet@pu.edu.pk    Institute of Chemical Engineering and Technology University of the Punjab, Lahore  </vt:lpstr>
      <vt:lpstr>Text/ Reference Books</vt:lpstr>
      <vt:lpstr>Place of Process Control in a typical Chemical Plant</vt:lpstr>
      <vt:lpstr>Need of a Control</vt:lpstr>
      <vt:lpstr>Requirements  from a control  1. Suppressing External Disturbances </vt:lpstr>
      <vt:lpstr>Controlling T in a Stirred Tank Heater</vt:lpstr>
      <vt:lpstr>Requirements  from a control 2. Ensure the Stability of a Process</vt:lpstr>
      <vt:lpstr>Requirements  from a control 3. Optimization of the Performance of a Batch Reactor </vt:lpstr>
      <vt:lpstr>Visualizing ‘Optimization’ in Chemical Plants </vt:lpstr>
      <vt:lpstr>Classification of Variables </vt:lpstr>
      <vt:lpstr>Design Elements in a Control </vt:lpstr>
      <vt:lpstr>Design Elements in a Control </vt:lpstr>
      <vt:lpstr>Control Configurations in a Distillation Column  </vt:lpstr>
      <vt:lpstr>Feedforward Control Configuration in a Distillation Column  </vt:lpstr>
      <vt:lpstr>Inferential Control in a Distillation Column  </vt:lpstr>
      <vt:lpstr>Types of Feedback Controllers</vt:lpstr>
      <vt:lpstr>Hardware for a Process Control System</vt:lpstr>
      <vt:lpstr>Week 1 Weekly Take-Home Assignment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CHE412 Process Dynamics and Control Dr Waheed Afzal, Associate Professor</dc:title>
  <dc:creator>Waheed</dc:creator>
  <cp:lastModifiedBy>Waheed</cp:lastModifiedBy>
  <cp:revision>163</cp:revision>
  <dcterms:created xsi:type="dcterms:W3CDTF">2006-08-16T00:00:00Z</dcterms:created>
  <dcterms:modified xsi:type="dcterms:W3CDTF">2014-01-22T16:14:12Z</dcterms:modified>
</cp:coreProperties>
</file>